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.fntdata"/><Relationship Id="rId16" Type="http://schemas.openxmlformats.org/officeDocument/2006/relationships/slide" Target="slides/slide10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b8be99f86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9b8be99f86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41620fab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d41620fab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d45874338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cd45874338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45874338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cd45874338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d45874338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cd45874338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d45874338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cd45874338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45874338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cd45874338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d45874338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cd45874338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d45874338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cd45874338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d45874338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cd45874338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d45874338_0_3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cd45874338_0_3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b8be99f86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9b8be99f86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d45874338_0_3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cd45874338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d45874338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cd45874338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d45874338_0_1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cd45874338_0_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b8be99f86_0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9b8be99f86_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b8be99f86_0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9b8be99f86_0_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d45874338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cd45874338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d45874338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cd45874338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b8be99f86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9b8be99f86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d4587433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cd4587433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d45874338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cd45874338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d45874338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cd45874338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hyperlink" Target="https://scikit-learn.org/stable/modules/classes.html#module-sklearn.model_selection" TargetMode="External"/><Relationship Id="rId7" Type="http://schemas.openxmlformats.org/officeDocument/2006/relationships/hyperlink" Target="https://scikit-learn.org/stable/modules/classes.html#module-sklearn.linear_mode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3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3.gif"/><Relationship Id="rId7" Type="http://schemas.openxmlformats.org/officeDocument/2006/relationships/image" Target="../media/image3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7.gif"/><Relationship Id="rId7" Type="http://schemas.openxmlformats.org/officeDocument/2006/relationships/image" Target="../media/image30.gif"/><Relationship Id="rId8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hyperlink" Target="https://scikit-learn.org/stable/modules/generated/sklearn.metrics.mean_squared_error.html#sklearn.metrics.mean_squared_error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hyperlink" Target="https://scikit-learn.org/stable/modules/generated/sklearn.metrics.mean_absolute_error.html#sklearn.metrics.mean_absolute_error" TargetMode="External"/><Relationship Id="rId5" Type="http://schemas.openxmlformats.org/officeDocument/2006/relationships/image" Target="../media/image22.gif"/><Relationship Id="rId6" Type="http://schemas.openxmlformats.org/officeDocument/2006/relationships/image" Target="../media/image26.gif"/><Relationship Id="rId7" Type="http://schemas.openxmlformats.org/officeDocument/2006/relationships/image" Target="../media/image25.gif"/><Relationship Id="rId8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35.gif"/><Relationship Id="rId7" Type="http://schemas.openxmlformats.org/officeDocument/2006/relationships/hyperlink" Target="https://scikit-learn.org/stable/modules/generated/sklearn.metrics.r2_score.html#sklearn.metrics.r2_scor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hyperlink" Target="https://www.jmp.com/en_us/statistics-knowledge-portal/what-is-regression/simple-linear-regression-assumptions.html" TargetMode="External"/><Relationship Id="rId6" Type="http://schemas.openxmlformats.org/officeDocument/2006/relationships/hyperlink" Target="https://aegis4048.github.io/transforming-non-normal-distribution-to-normal-distributi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gif"/><Relationship Id="rId7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docs.scipy.org/doc/scipy/reference/generated/scipy.stats.shapiro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104" name="Google Shape;1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2698151" y="3017063"/>
            <a:ext cx="36954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b="1" lang="en" sz="1800">
                <a:solidFill>
                  <a:srgbClr val="2F354A"/>
                </a:solidFill>
              </a:rPr>
              <a:t>LINEAR REGRESSION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Data splitting and model </a:t>
            </a:r>
            <a:r>
              <a:rPr lang="en" sz="2000">
                <a:solidFill>
                  <a:srgbClr val="FFFFFF"/>
                </a:solidFill>
              </a:rPr>
              <a:t>selection</a:t>
            </a:r>
            <a:endParaRPr sz="500"/>
          </a:p>
        </p:txBody>
      </p:sp>
      <p:sp>
        <p:nvSpPr>
          <p:cNvPr id="212" name="Google Shape;212;p35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900"/>
              <a:t>Split our original data in two sets:</a:t>
            </a:r>
            <a:endParaRPr b="1" sz="1200"/>
          </a:p>
        </p:txBody>
      </p:sp>
      <p:sp>
        <p:nvSpPr>
          <p:cNvPr id="213" name="Google Shape;213;p35"/>
          <p:cNvSpPr txBox="1"/>
          <p:nvPr/>
        </p:nvSpPr>
        <p:spPr>
          <a:xfrm>
            <a:off x="444300" y="16407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and test sets: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set: 70-80% of the total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Test set:  30-20% of the total data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we decide in which set we place each row of our dataset?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Mostly at random except some specific situations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Now you train the model using the “train set” and you make predictions on the “test set”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you select the best model based on the best performance on the “test set”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950" y="1059675"/>
            <a:ext cx="3615600" cy="36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/>
        </p:nvSpPr>
        <p:spPr>
          <a:xfrm>
            <a:off x="7103675" y="2363650"/>
            <a:ext cx="19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model.fit(x_train,y_train)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7103675" y="3887650"/>
            <a:ext cx="21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model.predict(x_test)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7179875" y="1601650"/>
            <a:ext cx="19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trans.fit(x_train)</a:t>
            </a:r>
            <a:endParaRPr b="1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trans.transform(x_train)</a:t>
            </a:r>
            <a:endParaRPr b="1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7103675" y="3659050"/>
            <a:ext cx="26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trans.transform(x_test)</a:t>
            </a:r>
            <a:endParaRPr b="1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3" name="Google Shape;2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4" name="Google Shape;22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Data splitting and model </a:t>
            </a:r>
            <a:r>
              <a:rPr lang="en" sz="2000">
                <a:solidFill>
                  <a:srgbClr val="FFFFFF"/>
                </a:solidFill>
              </a:rPr>
              <a:t>selection</a:t>
            </a:r>
            <a:endParaRPr sz="500"/>
          </a:p>
        </p:txBody>
      </p:sp>
      <p:sp>
        <p:nvSpPr>
          <p:cNvPr id="226" name="Google Shape;226;p36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900"/>
              <a:t>Using sklearn to perform data splitting and model generation:</a:t>
            </a:r>
            <a:endParaRPr b="1" sz="1200"/>
          </a:p>
        </p:txBody>
      </p:sp>
      <p:sp>
        <p:nvSpPr>
          <p:cNvPr id="227" name="Google Shape;227;p36"/>
          <p:cNvSpPr txBox="1"/>
          <p:nvPr/>
        </p:nvSpPr>
        <p:spPr>
          <a:xfrm>
            <a:off x="444300" y="24789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175" y="124675"/>
            <a:ext cx="2869824" cy="24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/>
        </p:nvSpPr>
        <p:spPr>
          <a:xfrm>
            <a:off x="392900" y="1903350"/>
            <a:ext cx="81723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lang="en" sz="1600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sklearn.model_selection</a:t>
            </a:r>
            <a:r>
              <a:rPr lang="en" sz="1600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train_test_split</a:t>
            </a:r>
            <a:endParaRPr sz="1600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lang="en" sz="1600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sklearn.linear_model</a:t>
            </a:r>
            <a:r>
              <a:rPr lang="en" sz="1600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LinearRegression</a:t>
            </a:r>
            <a:endParaRPr sz="1600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 X_test, y_train, y_test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train_test_split(X, Y, test_size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0.3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random_state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lm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LinearRegression() # fit_intercept = True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lm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1500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X_train,y_train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predictions 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model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1500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X_test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model.coef_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model.intercept_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4" name="Google Shape;23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5" name="Google Shape;2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6" name="Google Shape;23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OLS</a:t>
            </a:r>
            <a:endParaRPr sz="500"/>
          </a:p>
        </p:txBody>
      </p:sp>
      <p:cxnSp>
        <p:nvCxnSpPr>
          <p:cNvPr id="238" name="Google Shape;238;p3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39" name="Google Shape;23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How to determine the coefficients of a linear model (I)?</a:t>
            </a:r>
            <a:endParaRPr sz="500"/>
          </a:p>
        </p:txBody>
      </p:sp>
      <p:sp>
        <p:nvSpPr>
          <p:cNvPr id="241" name="Google Shape;241;p37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answer this question, we need to think about how we quantify the error made by the model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the model is perfect, the predictions are going to match the real values right? 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Therefore, a first tentative can be to add the differences between the real values and the predicted ones: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b="1" lang="en" sz="1500">
                <a:solidFill>
                  <a:srgbClr val="FF0000"/>
                </a:solidFill>
              </a:rPr>
              <a:t>WARNING!!! This is dangerous, we can have error compensation!!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0028" y="3479125"/>
            <a:ext cx="2115377" cy="6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7" name="Google Shape;24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8" name="Google Shape;2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9" name="Google Shape;24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OLS</a:t>
            </a:r>
            <a:endParaRPr sz="500"/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52" name="Google Shape;25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How to determine the coefficients of a linear model (II)?</a:t>
            </a:r>
            <a:endParaRPr sz="500"/>
          </a:p>
        </p:txBody>
      </p:sp>
      <p:sp>
        <p:nvSpPr>
          <p:cNvPr id="254" name="Google Shape;254;p38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we need to get rid of the sign of the sign of the individual errors. </a:t>
            </a:r>
            <a:endParaRPr sz="1500"/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other words, we want that all error contribute to the total error. Then, one possibility can be to take the absolute value: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However, this metric is problematic when determining the coefficients. 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	We need to consider another metric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5728" y="2788375"/>
            <a:ext cx="2110325" cy="6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0" name="Google Shape;2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1" name="Google Shape;2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2" name="Google Shape;2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OLS</a:t>
            </a:r>
            <a:endParaRPr sz="500"/>
          </a:p>
        </p:txBody>
      </p:sp>
      <p:cxnSp>
        <p:nvCxnSpPr>
          <p:cNvPr id="264" name="Google Shape;264;p3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65" name="Google Shape;26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How to determine the coefficients of a linear model (II)?</a:t>
            </a:r>
            <a:endParaRPr sz="500"/>
          </a:p>
        </p:txBody>
      </p:sp>
      <p:sp>
        <p:nvSpPr>
          <p:cNvPr id="267" name="Google Shape;267;p39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Another way to get rid of the sign of the individual errors is by means of the square: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This looks more feasible to </a:t>
            </a:r>
            <a:r>
              <a:rPr b="1" lang="en" sz="1500">
                <a:solidFill>
                  <a:schemeClr val="dk1"/>
                </a:solidFill>
              </a:rPr>
              <a:t>minimize.</a:t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0955" y="1960704"/>
            <a:ext cx="2555050" cy="71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3" name="Google Shape;27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4" name="Google Shape;2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5" name="Google Shape;27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OLS</a:t>
            </a:r>
            <a:endParaRPr sz="500"/>
          </a:p>
        </p:txBody>
      </p:sp>
      <p:cxnSp>
        <p:nvCxnSpPr>
          <p:cNvPr id="277" name="Google Shape;277;p4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8" name="Google Shape;27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Ordinary least square method (OLS)</a:t>
            </a:r>
            <a:endParaRPr sz="500"/>
          </a:p>
        </p:txBody>
      </p:sp>
      <p:sp>
        <p:nvSpPr>
          <p:cNvPr id="280" name="Google Shape;280;p40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order to determine the optimal values for the linear model, this method makes MSE becomes minimum: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555" y="2514075"/>
            <a:ext cx="2471400" cy="69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1325" y="3944250"/>
            <a:ext cx="1701477" cy="3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7" name="Google Shape;2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8" name="Google Shape;2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9" name="Google Shape;28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OLS</a:t>
            </a:r>
            <a:endParaRPr sz="500"/>
          </a:p>
        </p:txBody>
      </p:sp>
      <p:cxnSp>
        <p:nvCxnSpPr>
          <p:cNvPr id="291" name="Google Shape;291;p4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92" name="Google Shape;29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Ordinary least square method (OLS)</a:t>
            </a:r>
            <a:endParaRPr sz="500"/>
          </a:p>
        </p:txBody>
      </p:sp>
      <p:sp>
        <p:nvSpPr>
          <p:cNvPr id="294" name="Google Shape;294;p41"/>
          <p:cNvSpPr txBox="1"/>
          <p:nvPr/>
        </p:nvSpPr>
        <p:spPr>
          <a:xfrm>
            <a:off x="4572000" y="4738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According to this method the values for the linear model are: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6064" y="3205801"/>
            <a:ext cx="1317096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3875" y="1142925"/>
            <a:ext cx="1701477" cy="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3063" y="2178294"/>
            <a:ext cx="17430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2" name="Google Shape;30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3" name="Google Shape;30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Error metrics in regression models</a:t>
            </a:r>
            <a:endParaRPr sz="500"/>
          </a:p>
        </p:txBody>
      </p:sp>
      <p:sp>
        <p:nvSpPr>
          <p:cNvPr id="305" name="Google Shape;305;p42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900"/>
              <a:t>Metrics:</a:t>
            </a:r>
            <a:endParaRPr b="1" sz="1200"/>
          </a:p>
        </p:txBody>
      </p:sp>
      <p:sp>
        <p:nvSpPr>
          <p:cNvPr id="306" name="Google Shape;306;p42"/>
          <p:cNvSpPr txBox="1"/>
          <p:nvPr/>
        </p:nvSpPr>
        <p:spPr>
          <a:xfrm>
            <a:off x="444300" y="1412100"/>
            <a:ext cx="8068800" cy="3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Mean error: 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It can suffer from error compensation.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closer to zero, the better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Mean absolute error: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Not easy to minimize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The smaller the better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Mean squared error: 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Easy to minimize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The smaller the better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Too sensitive to outliers in predictions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Squared units!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Root mean square error: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Not easy to minimize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The smaller the better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To sensitive to outliers in predictions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Correct units!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425" y="1457325"/>
            <a:ext cx="1619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425" y="2210500"/>
            <a:ext cx="17335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7425" y="3114850"/>
            <a:ext cx="18002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7425" y="4061350"/>
            <a:ext cx="21336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6833075" y="1368175"/>
            <a:ext cx="221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absolute error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squared error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6" name="Google Shape;3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7" name="Google Shape;31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Error metrics in regression models</a:t>
            </a:r>
            <a:endParaRPr sz="500"/>
          </a:p>
        </p:txBody>
      </p:sp>
      <p:sp>
        <p:nvSpPr>
          <p:cNvPr id="319" name="Google Shape;319;p43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900"/>
              <a:t>Metrics:</a:t>
            </a:r>
            <a:endParaRPr b="1" sz="1200"/>
          </a:p>
        </p:txBody>
      </p:sp>
      <p:sp>
        <p:nvSpPr>
          <p:cNvPr id="320" name="Google Shape;320;p43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R2</a:t>
            </a:r>
            <a:r>
              <a:rPr lang="en" sz="1200"/>
              <a:t>: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Provides a measurement of the “explanatory” power of a model (shows how much variance of y can be explained by the independent features)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Compares the variance of your model’s errors against the “mean model” (model for which all the predictions are the mean of the dependent variable)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Increases with every independent feature you add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Provides a way to compare the performance of several models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Adjusted R2</a:t>
            </a:r>
            <a:r>
              <a:rPr lang="en" sz="1200"/>
              <a:t>: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Provides a measurement of the “explanatory” power of a model taking into account the number of independent features used by the model.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Only increases if the inclusion of a new feature improves the model’s performance.</a:t>
            </a:r>
            <a:endParaRPr sz="1200"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976" y="4176725"/>
            <a:ext cx="2254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1992" y="2891912"/>
            <a:ext cx="2274200" cy="54317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/>
        </p:nvSpPr>
        <p:spPr>
          <a:xfrm>
            <a:off x="6638725" y="2963400"/>
            <a:ext cx="23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r2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8" name="Google Shape;3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9" name="Google Shape;32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Where to evaluate the error metrics?</a:t>
            </a:r>
            <a:endParaRPr sz="500"/>
          </a:p>
        </p:txBody>
      </p:sp>
      <p:sp>
        <p:nvSpPr>
          <p:cNvPr id="331" name="Google Shape;331;p44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Evaluate the error metrics in: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 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Compare the error metrics in both sets: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error_train very high -&gt; Underfitting ( consider other model or to  add more variables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error_train &lt;= error_test -&gt; Ok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error_train very small and &lt;&lt;&lt;&lt; error_test -&gt; 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Overfitting!!!!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 you overtrained your model  or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did not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applied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transformer to the test set 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0" name="Google Shape;1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I</a:t>
            </a: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ntroduction to linear regression</a:t>
            </a:r>
            <a:endParaRPr sz="500">
              <a:highlight>
                <a:schemeClr val="accent1"/>
              </a:highlight>
            </a:endParaRPr>
          </a:p>
        </p:txBody>
      </p:sp>
      <p:cxnSp>
        <p:nvCxnSpPr>
          <p:cNvPr id="114" name="Google Shape;114;p2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15" name="Google Shape;11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Supervised learning</a:t>
            </a:r>
            <a:endParaRPr sz="500"/>
          </a:p>
        </p:txBody>
      </p:sp>
      <p:sp>
        <p:nvSpPr>
          <p:cNvPr id="117" name="Google Shape;117;p27"/>
          <p:cNvSpPr txBox="1"/>
          <p:nvPr/>
        </p:nvSpPr>
        <p:spPr>
          <a:xfrm>
            <a:off x="4552950" y="1133475"/>
            <a:ext cx="40734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Do you remember the two types of variables / features? ( </a:t>
            </a:r>
            <a:r>
              <a:rPr b="1" lang="en" sz="1500">
                <a:solidFill>
                  <a:srgbClr val="6AA84F"/>
                </a:solidFill>
              </a:rPr>
              <a:t>Numerical</a:t>
            </a:r>
            <a:r>
              <a:rPr lang="en" sz="1500"/>
              <a:t> and </a:t>
            </a:r>
            <a:r>
              <a:rPr b="1" lang="en" sz="1500">
                <a:solidFill>
                  <a:srgbClr val="6AA84F"/>
                </a:solidFill>
              </a:rPr>
              <a:t>Categorical</a:t>
            </a:r>
            <a:r>
              <a:rPr lang="en" sz="1500"/>
              <a:t>? 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Now is when this distinction makes sense as we can have two types of problems in supervised learning: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solidFill>
                  <a:srgbClr val="38761D"/>
                </a:solidFill>
              </a:rPr>
              <a:t>Regression</a:t>
            </a:r>
            <a:r>
              <a:rPr lang="en" sz="1500"/>
              <a:t>: (</a:t>
            </a:r>
            <a:r>
              <a:rPr b="1" lang="en" sz="1500"/>
              <a:t>prediction of a</a:t>
            </a:r>
            <a:r>
              <a:rPr lang="en" sz="1500"/>
              <a:t> </a:t>
            </a:r>
            <a:r>
              <a:rPr b="1" lang="en" sz="1500"/>
              <a:t>numerical feature</a:t>
            </a:r>
            <a:r>
              <a:rPr lang="en" sz="1500"/>
              <a:t>)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solidFill>
                  <a:srgbClr val="FF0000"/>
                </a:solidFill>
              </a:rPr>
              <a:t>Classification</a:t>
            </a:r>
            <a:r>
              <a:rPr lang="en" sz="1500"/>
              <a:t> (</a:t>
            </a:r>
            <a:r>
              <a:rPr b="1" lang="en" sz="1500"/>
              <a:t>prediction of a categorical feature</a:t>
            </a:r>
            <a:r>
              <a:rPr lang="en" sz="1500"/>
              <a:t>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6" name="Google Shape;3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7" name="Google Shape;33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Analyzing your model</a:t>
            </a:r>
            <a:endParaRPr sz="500"/>
          </a:p>
        </p:txBody>
      </p:sp>
      <p:sp>
        <p:nvSpPr>
          <p:cNvPr id="339" name="Google Shape;339;p45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 a scatter plot of the predicted values against the real values. In a perfect model, the predicted values match the real values, therefore you should see an straight line.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Pot the distribution of the residuals (real_value - predicted_value) they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should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look normally distributed. Deviations from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normality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means average over/under estimation.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972" y="2856075"/>
            <a:ext cx="3027550" cy="2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500" y="2816212"/>
            <a:ext cx="2217701" cy="22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6" name="Google Shape;3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7" name="Google Shape;34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Feature importance</a:t>
            </a:r>
            <a:endParaRPr sz="500"/>
          </a:p>
        </p:txBody>
      </p:sp>
      <p:sp>
        <p:nvSpPr>
          <p:cNvPr id="349" name="Google Shape;349;p46"/>
          <p:cNvSpPr txBox="1"/>
          <p:nvPr/>
        </p:nvSpPr>
        <p:spPr>
          <a:xfrm>
            <a:off x="444300" y="1412100"/>
            <a:ext cx="4963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order to check which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independent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features are more relevant to your model, compare the 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absolute value of each coefficient.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Only valid if all the features are in the same scale.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00" y="374775"/>
            <a:ext cx="2411376" cy="452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5" name="Google Shape;3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6" name="Google Shape;35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/>
        </p:nvSpPr>
        <p:spPr>
          <a:xfrm>
            <a:off x="391000" y="1852639"/>
            <a:ext cx="83619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https://www.jmp.com/en_us/statistics-knowledge-portal/what-is-regression/simple-linear-regression-assumptions.html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https://aegis4048.github.io/transforming-non-normal-distribution-to-normal-distribution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8" name="Google Shape;358;p47"/>
          <p:cNvSpPr txBox="1"/>
          <p:nvPr/>
        </p:nvSpPr>
        <p:spPr>
          <a:xfrm>
            <a:off x="385721" y="1166025"/>
            <a:ext cx="3721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700"/>
              <a:t>Additional Readings</a:t>
            </a:r>
            <a:endParaRPr sz="1000"/>
          </a:p>
        </p:txBody>
      </p:sp>
      <p:sp>
        <p:nvSpPr>
          <p:cNvPr id="359" name="Google Shape;359;p47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OLS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364" name="Google Shape;36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I</a:t>
            </a: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ntroduction to machine learning</a:t>
            </a:r>
            <a:endParaRPr sz="500">
              <a:highlight>
                <a:schemeClr val="accent1"/>
              </a:highlight>
            </a:endParaRPr>
          </a:p>
        </p:txBody>
      </p:sp>
      <p:cxnSp>
        <p:nvCxnSpPr>
          <p:cNvPr id="126" name="Google Shape;126;p2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27" name="Google Shape;12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L</a:t>
            </a:r>
            <a:r>
              <a:rPr b="1" lang="en" sz="3000"/>
              <a:t>inear regression model</a:t>
            </a:r>
            <a:endParaRPr sz="500"/>
          </a:p>
        </p:txBody>
      </p:sp>
      <p:sp>
        <p:nvSpPr>
          <p:cNvPr id="129" name="Google Shape;129;p28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A linear regression model is a supervised </a:t>
            </a:r>
            <a:r>
              <a:rPr b="1" lang="en" sz="1500"/>
              <a:t>parametric</a:t>
            </a:r>
            <a:r>
              <a:rPr lang="en" sz="1500"/>
              <a:t> model ( it’s based on a given formula ) which has two parameters: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Slope (a)</a:t>
            </a:r>
            <a:endParaRPr sz="1500"/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Intercept (b)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linear model can have multiple independent features. </a:t>
            </a:r>
            <a:endParaRPr sz="1500"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6995" y="2147888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7" name="Google Shape;1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I</a:t>
            </a: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ntroduction to machine learning</a:t>
            </a:r>
            <a:endParaRPr sz="500">
              <a:highlight>
                <a:schemeClr val="accent1"/>
              </a:highlight>
            </a:endParaRPr>
          </a:p>
        </p:txBody>
      </p:sp>
      <p:cxnSp>
        <p:nvCxnSpPr>
          <p:cNvPr id="139" name="Google Shape;139;p2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40" name="Google Shape;1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Multiple </a:t>
            </a:r>
            <a:r>
              <a:rPr b="1" lang="en" sz="3000"/>
              <a:t>Linear regression model</a:t>
            </a:r>
            <a:endParaRPr sz="500"/>
          </a:p>
        </p:txBody>
      </p:sp>
      <p:sp>
        <p:nvSpPr>
          <p:cNvPr id="142" name="Google Shape;142;p29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linear model can have multiple independent features. 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875" y="1537575"/>
            <a:ext cx="4008250" cy="30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5800" y="1090200"/>
            <a:ext cx="21907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I</a:t>
            </a: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ntroduction to machine learning</a:t>
            </a:r>
            <a:endParaRPr sz="500">
              <a:highlight>
                <a:schemeClr val="accent1"/>
              </a:highlight>
            </a:endParaRPr>
          </a:p>
        </p:txBody>
      </p:sp>
      <p:cxnSp>
        <p:nvCxnSpPr>
          <p:cNvPr id="153" name="Google Shape;153;p3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54" name="Google Shape;15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Linearizing expressions</a:t>
            </a:r>
            <a:endParaRPr sz="500"/>
          </a:p>
        </p:txBody>
      </p:sp>
      <p:sp>
        <p:nvSpPr>
          <p:cNvPr id="156" name="Google Shape;156;p30"/>
          <p:cNvSpPr txBox="1"/>
          <p:nvPr/>
        </p:nvSpPr>
        <p:spPr>
          <a:xfrm>
            <a:off x="4463225" y="1517425"/>
            <a:ext cx="4073400" cy="30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Even if a </a:t>
            </a:r>
            <a:r>
              <a:rPr lang="en" sz="1500"/>
              <a:t>relationship</a:t>
            </a:r>
            <a:r>
              <a:rPr lang="en" sz="1500"/>
              <a:t> is not linear, </a:t>
            </a:r>
            <a:r>
              <a:rPr lang="en" sz="1500"/>
              <a:t>sometimes</a:t>
            </a:r>
            <a:r>
              <a:rPr lang="en" sz="1500"/>
              <a:t> it can be linearized.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0325" y="2548000"/>
            <a:ext cx="34194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2" name="Google Shape;1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Google Shape;1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I</a:t>
            </a: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ntroduction to machine learning</a:t>
            </a:r>
            <a:endParaRPr sz="500">
              <a:highlight>
                <a:schemeClr val="accent1"/>
              </a:highlight>
            </a:endParaRPr>
          </a:p>
        </p:txBody>
      </p:sp>
      <p:cxnSp>
        <p:nvCxnSpPr>
          <p:cNvPr id="166" name="Google Shape;166;p3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67" name="Google Shape;16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Linear regression assumptions</a:t>
            </a:r>
            <a:endParaRPr sz="500"/>
          </a:p>
        </p:txBody>
      </p:sp>
      <p:sp>
        <p:nvSpPr>
          <p:cNvPr id="169" name="Google Shape;169;p31"/>
          <p:cNvSpPr txBox="1"/>
          <p:nvPr/>
        </p:nvSpPr>
        <p:spPr>
          <a:xfrm>
            <a:off x="4572000" y="717150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A linear regression model is </a:t>
            </a:r>
            <a:r>
              <a:rPr b="1" lang="en" sz="1500">
                <a:solidFill>
                  <a:srgbClr val="6AA84F"/>
                </a:solidFill>
              </a:rPr>
              <a:t>one particular type of regression</a:t>
            </a:r>
            <a:r>
              <a:rPr lang="en" sz="1500"/>
              <a:t> which is making the </a:t>
            </a:r>
            <a:r>
              <a:rPr b="1" lang="en" sz="1500">
                <a:solidFill>
                  <a:srgbClr val="FF0000"/>
                </a:solidFill>
              </a:rPr>
              <a:t>following four assumptions</a:t>
            </a:r>
            <a:r>
              <a:rPr lang="en" sz="1500"/>
              <a:t> about the data: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Lineality</a:t>
            </a:r>
            <a:r>
              <a:rPr lang="en" sz="1500"/>
              <a:t> ( the relation between the independent feature and the dependent feature is linear )</a:t>
            </a:r>
            <a:endParaRPr sz="1500"/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Independency:</a:t>
            </a:r>
            <a:r>
              <a:rPr lang="en" sz="1500"/>
              <a:t> every observation used to train the model doesn’t depend of another.</a:t>
            </a:r>
            <a:endParaRPr sz="1500"/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Normality:</a:t>
            </a:r>
            <a:r>
              <a:rPr lang="en" sz="1500"/>
              <a:t> all the variables (independent and dependent) are normally distributed.</a:t>
            </a:r>
            <a:endParaRPr sz="1500"/>
          </a:p>
          <a:p>
            <a:pPr indent="-323850" lvl="0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Normality</a:t>
            </a:r>
            <a:r>
              <a:rPr lang="en" sz="1500">
                <a:solidFill>
                  <a:schemeClr val="dk1"/>
                </a:solidFill>
              </a:rPr>
              <a:t> of </a:t>
            </a:r>
            <a:r>
              <a:rPr lang="en" sz="1500">
                <a:solidFill>
                  <a:schemeClr val="dk1"/>
                </a:solidFill>
              </a:rPr>
              <a:t>errors made by model’s predictions are fairly constant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4" name="Google Shape;1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6" name="Google Shape;17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I</a:t>
            </a: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ntroduction to machine learning</a:t>
            </a:r>
            <a:endParaRPr sz="500">
              <a:highlight>
                <a:schemeClr val="accent1"/>
              </a:highlight>
            </a:endParaRPr>
          </a:p>
        </p:txBody>
      </p:sp>
      <p:cxnSp>
        <p:nvCxnSpPr>
          <p:cNvPr id="178" name="Google Shape;178;p3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79" name="Google Shape;17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Checking for linearity: correlation matrix</a:t>
            </a:r>
            <a:endParaRPr sz="500"/>
          </a:p>
        </p:txBody>
      </p:sp>
      <p:sp>
        <p:nvSpPr>
          <p:cNvPr id="181" name="Google Shape;181;p32"/>
          <p:cNvSpPr txBox="1"/>
          <p:nvPr/>
        </p:nvSpPr>
        <p:spPr>
          <a:xfrm>
            <a:off x="4552950" y="523875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check the linearity of the relationship between the dependent feature and the independent feature, check: </a:t>
            </a:r>
            <a:r>
              <a:rPr b="1" lang="en" sz="1500"/>
              <a:t>correlation matrix.</a:t>
            </a:r>
            <a:endParaRPr b="1"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/>
              <a:t>higher ( in absolute value ) the value of the correlation, the better. A minimum to consider a good correlation value is </a:t>
            </a:r>
            <a:r>
              <a:rPr b="1" lang="en" sz="1500"/>
              <a:t>0.75</a:t>
            </a:r>
            <a:r>
              <a:rPr lang="en" sz="1500"/>
              <a:t>, but there is no consensus.</a:t>
            </a:r>
            <a:r>
              <a:rPr lang="en" sz="1500"/>
              <a:t> 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6">
            <a:alphaModFix/>
          </a:blip>
          <a:srcRect b="0" l="51181" r="0" t="0"/>
          <a:stretch/>
        </p:blipFill>
        <p:spPr>
          <a:xfrm>
            <a:off x="5518175" y="2571750"/>
            <a:ext cx="2390764" cy="22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7" name="Google Shape;1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9" name="Google Shape;18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I</a:t>
            </a: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ntroduction to machine learning</a:t>
            </a:r>
            <a:endParaRPr sz="500">
              <a:highlight>
                <a:schemeClr val="accent1"/>
              </a:highlight>
            </a:endParaRPr>
          </a:p>
        </p:txBody>
      </p:sp>
      <p:cxnSp>
        <p:nvCxnSpPr>
          <p:cNvPr id="191" name="Google Shape;191;p3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92" name="Google Shape;19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Checking for normality</a:t>
            </a:r>
            <a:endParaRPr sz="500"/>
          </a:p>
        </p:txBody>
      </p:sp>
      <p:sp>
        <p:nvSpPr>
          <p:cNvPr id="194" name="Google Shape;194;p33"/>
          <p:cNvSpPr txBox="1"/>
          <p:nvPr/>
        </p:nvSpPr>
        <p:spPr>
          <a:xfrm>
            <a:off x="4552950" y="1133475"/>
            <a:ext cx="440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Plot the distribution of each variable and check out if resembles a normal distribution.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13716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If not, fit and apply a transformer/scaler:</a:t>
            </a:r>
            <a:endParaRPr sz="1500"/>
          </a:p>
          <a:p>
            <a:pPr indent="-323850" lvl="2" marL="1828800" rtl="0" algn="just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power= PowerTransformer()</a:t>
            </a:r>
            <a:endParaRPr sz="1500"/>
          </a:p>
          <a:p>
            <a:pPr indent="-323850" lvl="2" marL="1828800" rtl="0" algn="just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power.fit(X_train)</a:t>
            </a:r>
            <a:endParaRPr sz="1500"/>
          </a:p>
          <a:p>
            <a:pPr indent="-323850" lvl="2" marL="1828800" rtl="0" algn="just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power.transform(X_train)</a:t>
            </a:r>
            <a:endParaRPr sz="1500"/>
          </a:p>
          <a:p>
            <a:pPr indent="-323850" lvl="2" marL="1828800" rtl="0" algn="just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power</a:t>
            </a:r>
            <a:r>
              <a:rPr lang="en" sz="1500"/>
              <a:t>.transform(X_test)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want to be picky checking for normality of a variable, you can use an statistical test like the: </a:t>
            </a:r>
            <a:r>
              <a:rPr lang="en" sz="1500" u="sng">
                <a:solidFill>
                  <a:schemeClr val="hlink"/>
                </a:solidFill>
                <a:hlinkClick r:id="rId6"/>
              </a:rPr>
              <a:t>Shapiro-Wilks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9" name="Google Shape;1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0" name="Google Shape;20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chemeClr val="accent1"/>
                </a:highlight>
              </a:rPr>
              <a:t>Data splitting </a:t>
            </a:r>
            <a:endParaRPr sz="500"/>
          </a:p>
        </p:txBody>
      </p:sp>
      <p:sp>
        <p:nvSpPr>
          <p:cNvPr id="202" name="Google Shape;202;p34"/>
          <p:cNvSpPr txBox="1"/>
          <p:nvPr/>
        </p:nvSpPr>
        <p:spPr>
          <a:xfrm>
            <a:off x="392899" y="1112050"/>
            <a:ext cx="5457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200">
                <a:solidFill>
                  <a:srgbClr val="FF0000"/>
                </a:solidFill>
              </a:rPr>
              <a:t>BEFORE CREATING ANY MODEL</a:t>
            </a:r>
            <a:r>
              <a:rPr b="1" lang="en" sz="2200">
                <a:solidFill>
                  <a:srgbClr val="FF0000"/>
                </a:solidFill>
              </a:rPr>
              <a:t>!!!</a:t>
            </a:r>
            <a:endParaRPr b="1" sz="15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900"/>
          </a:p>
        </p:txBody>
      </p:sp>
      <p:sp>
        <p:nvSpPr>
          <p:cNvPr id="203" name="Google Shape;203;p34"/>
          <p:cNvSpPr txBox="1"/>
          <p:nvPr/>
        </p:nvSpPr>
        <p:spPr>
          <a:xfrm>
            <a:off x="444300" y="2021700"/>
            <a:ext cx="7663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FF0000"/>
                </a:solidFill>
              </a:rPr>
              <a:t>You can’t train ANY model </a:t>
            </a:r>
            <a:r>
              <a:rPr b="1" lang="en" sz="1500">
                <a:solidFill>
                  <a:srgbClr val="FF0000"/>
                </a:solidFill>
              </a:rPr>
              <a:t>using all your data</a:t>
            </a:r>
            <a:r>
              <a:rPr lang="en" sz="1500"/>
              <a:t>. </a:t>
            </a:r>
            <a:r>
              <a:rPr lang="en" sz="1500"/>
              <a:t>Otherwise, you can’t evaluate the performance of your new model in unseen data.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use all your data, your estimation of the model performance will be biased.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use new data to make predictions, </a:t>
            </a:r>
            <a:r>
              <a:rPr b="1" lang="en" sz="1500"/>
              <a:t>then you don’t have the real values to evaluate the performance of your model!!!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we can do then? </a:t>
            </a:r>
            <a:endParaRPr sz="1500"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954" y="338963"/>
            <a:ext cx="1700226" cy="15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